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58" r:id="rId2"/>
    <p:sldId id="263" r:id="rId3"/>
    <p:sldId id="294" r:id="rId4"/>
    <p:sldId id="295" r:id="rId5"/>
    <p:sldId id="296" r:id="rId6"/>
    <p:sldId id="310" r:id="rId7"/>
    <p:sldId id="311" r:id="rId8"/>
    <p:sldId id="312" r:id="rId9"/>
    <p:sldId id="313" r:id="rId10"/>
    <p:sldId id="314" r:id="rId11"/>
    <p:sldId id="315" r:id="rId12"/>
    <p:sldId id="316" r:id="rId13"/>
    <p:sldId id="317" r:id="rId14"/>
    <p:sldId id="318" r:id="rId15"/>
    <p:sldId id="319" r:id="rId16"/>
    <p:sldId id="320" r:id="rId17"/>
    <p:sldId id="321" r:id="rId18"/>
    <p:sldId id="323" r:id="rId19"/>
    <p:sldId id="324" r:id="rId20"/>
    <p:sldId id="326" r:id="rId21"/>
    <p:sldId id="297" r:id="rId22"/>
    <p:sldId id="322" r:id="rId23"/>
  </p:sldIdLst>
  <p:sldSz cx="9144000" cy="6858000" type="screen4x3"/>
  <p:notesSz cx="6858000" cy="9144000"/>
  <p:embeddedFontLst>
    <p:embeddedFont>
      <p:font typeface="Play" panose="020B0604020202020204" charset="0"/>
      <p:regular r:id="rId26"/>
      <p:bold r:id="rId27"/>
      <p:italic r:id="rId28"/>
      <p:boldItalic r:id="rId29"/>
    </p:embeddedFont>
    <p:embeddedFont>
      <p:font typeface="Roboto" panose="02000000000000000000" pitchFamily="2" charset="0"/>
      <p:regular r:id="rId30"/>
      <p:bold r:id="rId31"/>
      <p:italic r:id="rId32"/>
      <p:boldItalic r:id="rId33"/>
    </p:embeddedFont>
    <p:embeddedFont>
      <p:font typeface="Twinkl" panose="020B0604020202020204" charset="0"/>
      <p:regular r:id="rId34"/>
      <p:bold r:id="rId35"/>
    </p:embeddedFont>
    <p:embeddedFont>
      <p:font typeface="Twinkl SemiBold" charset="0"/>
      <p:bold r:id="rId3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B6BC"/>
    <a:srgbClr val="8D358B"/>
    <a:srgbClr val="FAB001"/>
    <a:srgbClr val="F08115"/>
    <a:srgbClr val="ACDDFC"/>
    <a:srgbClr val="00A8E9"/>
    <a:srgbClr val="FFFBFA"/>
    <a:srgbClr val="019542"/>
    <a:srgbClr val="DE1E5A"/>
    <a:srgbClr val="18A0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3291" autoAdjust="0"/>
    <p:restoredTop sz="94660"/>
  </p:normalViewPr>
  <p:slideViewPr>
    <p:cSldViewPr showGuides="1">
      <p:cViewPr varScale="1">
        <p:scale>
          <a:sx n="114" d="100"/>
          <a:sy n="114" d="100"/>
        </p:scale>
        <p:origin x="1122" y="10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font" Target="fonts/font8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7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font" Target="fonts/font10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>
              <a:latin typeface="Roboto" panose="02000000000000000000" pitchFamily="2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>
                <a:latin typeface="Roboto" panose="02000000000000000000" pitchFamily="2" charset="0"/>
              </a:rPr>
              <a:t>27/05/2021</a:t>
            </a:fld>
            <a:endParaRPr lang="en-GB" dirty="0">
              <a:latin typeface="Roboto" panose="02000000000000000000" pitchFamily="2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>
              <a:latin typeface="Roboto" panose="02000000000000000000" pitchFamily="2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>
                <a:latin typeface="Roboto" panose="02000000000000000000" pitchFamily="2" charset="0"/>
              </a:rPr>
              <a:t>‹#›</a:t>
            </a:fld>
            <a:endParaRPr lang="en-GB" dirty="0">
              <a:latin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Roboto" panose="02000000000000000000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Roboto" panose="02000000000000000000" pitchFamily="2" charset="0"/>
              </a:defRPr>
            </a:lvl1pPr>
          </a:lstStyle>
          <a:p>
            <a:fld id="{3D02C5D1-7818-41B5-ABAD-5E4B38A5388F}" type="datetimeFigureOut">
              <a:rPr lang="en-GB" smtClean="0"/>
              <a:pPr/>
              <a:t>27/05/2021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Roboto" panose="02000000000000000000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Roboto" panose="02000000000000000000" pitchFamily="2" charset="0"/>
              </a:defRPr>
            </a:lvl1pPr>
          </a:lstStyle>
          <a:p>
            <a:fld id="{FA521341-850D-40E1-BB3D-87946DC9B0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resources/twinkl-life" TargetMode="External"/><Relationship Id="rId4" Type="http://schemas.openxmlformats.org/officeDocument/2006/relationships/image" Target="../media/image3.jp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resources/twinkl-life" TargetMode="External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pic>
        <p:nvPicPr>
          <p:cNvPr id="5" name="Picture 4" descr="A picture containing photo, holding, room&#10;&#10;Description automatically generated">
            <a:extLst>
              <a:ext uri="{FF2B5EF4-FFF2-40B4-BE49-F238E27FC236}">
                <a16:creationId xmlns:a16="http://schemas.microsoft.com/office/drawing/2014/main" id="{61EB2E18-B6C7-5242-B689-A6F271D6B48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68BAE7A-3B7E-154F-91B8-643D2963F9D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hlinkClick r:id="rId5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A2E30A36-CA79-364A-8B79-235EC0874632}"/>
              </a:ext>
            </a:extLst>
          </p:cNvPr>
          <p:cNvSpPr/>
          <p:nvPr userDrawn="1"/>
        </p:nvSpPr>
        <p:spPr>
          <a:xfrm>
            <a:off x="3851920" y="5561814"/>
            <a:ext cx="1440160" cy="6343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E3435B06-09AB-244A-9D0C-A3A6B8EF5B2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5" descr="A screenshot of a cell phone&#10;&#10;Description automatically generated">
            <a:extLst>
              <a:ext uri="{FF2B5EF4-FFF2-40B4-BE49-F238E27FC236}">
                <a16:creationId xmlns:a16="http://schemas.microsoft.com/office/drawing/2014/main" id="{6AC66483-166C-E14F-833D-22FCFAA53BE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772B7172-F05A-C84C-BB5A-E18078E3321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FD9752BF-6425-4E49-9F90-41CA547D446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8D6D7FEB-0D2E-3247-91FB-08A2AE4BEBF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DFF21E97-D173-5644-B52D-EECBC6A3DA0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EAC75CFD-B3EA-9A4B-9ECB-5C80B4947D0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5" descr="A screenshot of a cell phone&#10;&#10;Description automatically generated">
            <a:extLst>
              <a:ext uri="{FF2B5EF4-FFF2-40B4-BE49-F238E27FC236}">
                <a16:creationId xmlns:a16="http://schemas.microsoft.com/office/drawing/2014/main" id="{8E0D87EB-FAFD-DD4B-87B4-3164409A53B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5"/>
          </p:cNvPr>
          <p:cNvSpPr/>
          <p:nvPr userDrawn="1"/>
        </p:nvSpPr>
        <p:spPr>
          <a:xfrm>
            <a:off x="8275320" y="648648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B041C5F0-DEC7-6F42-A7D6-D32835794B8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D54E01EC-8CB7-354B-91BB-A589B0E472E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3596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blackWhite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  <p:sldLayoutId id="2147483669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6.svg"/><Relationship Id="rId4" Type="http://schemas.openxmlformats.org/officeDocument/2006/relationships/image" Target="../media/image3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6.svg"/><Relationship Id="rId4" Type="http://schemas.openxmlformats.org/officeDocument/2006/relationships/image" Target="../media/image3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2.png"/><Relationship Id="rId4" Type="http://schemas.openxmlformats.org/officeDocument/2006/relationships/image" Target="../media/image4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A9FF88D-90DB-47E0-A18E-4B31E78E1EAD}"/>
              </a:ext>
            </a:extLst>
          </p:cNvPr>
          <p:cNvSpPr/>
          <p:nvPr/>
        </p:nvSpPr>
        <p:spPr>
          <a:xfrm>
            <a:off x="107504" y="44624"/>
            <a:ext cx="8928992" cy="172819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A01A9C-CFF4-4A08-90B3-C026D54DECF7}"/>
              </a:ext>
            </a:extLst>
          </p:cNvPr>
          <p:cNvSpPr txBox="1"/>
          <p:nvPr/>
        </p:nvSpPr>
        <p:spPr>
          <a:xfrm>
            <a:off x="575556" y="370111"/>
            <a:ext cx="79928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L.O – To learn about different types of families</a:t>
            </a:r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spcBef>
                <a:spcPts val="0"/>
              </a:spcBef>
              <a:buClr>
                <a:srgbClr val="1C1C1C"/>
              </a:buClr>
              <a:buSzPts val="1800"/>
            </a:pPr>
            <a:r>
              <a:rPr lang="en-GB" dirty="0"/>
              <a:t>I can talk about my family and others’ families. 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2"/>
            <a:ext cx="7886700" cy="2410469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buClr>
                <a:srgbClr val="1C1C1C"/>
              </a:buClr>
              <a:buSzPts val="1800"/>
              <a:buFont typeface="Arial"/>
              <a:buChar char="•"/>
            </a:pPr>
            <a:r>
              <a:rPr lang="en-GB" dirty="0">
                <a:latin typeface="+mn-lt"/>
                <a:ea typeface="Arial"/>
                <a:cs typeface="Arial"/>
                <a:sym typeface="Arial"/>
              </a:rPr>
              <a:t>I </a:t>
            </a:r>
            <a:r>
              <a:rPr lang="en-GB" dirty="0">
                <a:latin typeface="+mn-lt"/>
              </a:rPr>
              <a:t>understand that there are many different types of families.</a:t>
            </a:r>
          </a:p>
          <a:p>
            <a:pPr lvl="0">
              <a:spcBef>
                <a:spcPts val="0"/>
              </a:spcBef>
              <a:buClr>
                <a:srgbClr val="1C1C1C"/>
              </a:buClr>
              <a:buSzPts val="1800"/>
              <a:buFont typeface="Arial"/>
              <a:buChar char="•"/>
            </a:pPr>
            <a:r>
              <a:rPr lang="en-GB" dirty="0">
                <a:latin typeface="+mn-lt"/>
              </a:rPr>
              <a:t>I can talk about similarities and differences between families.</a:t>
            </a:r>
          </a:p>
          <a:p>
            <a:pPr lvl="0">
              <a:spcBef>
                <a:spcPts val="0"/>
              </a:spcBef>
              <a:buClr>
                <a:srgbClr val="1C1C1C"/>
              </a:buClr>
              <a:buSzPts val="1800"/>
              <a:buFont typeface="Arial"/>
              <a:buChar char="•"/>
            </a:pPr>
            <a:r>
              <a:rPr lang="en-GB" dirty="0">
                <a:latin typeface="+mn-lt"/>
                <a:ea typeface="Arial"/>
                <a:cs typeface="Arial"/>
                <a:sym typeface="Arial"/>
              </a:rPr>
              <a:t>I know who to tell if I have any worries about my family.</a:t>
            </a:r>
            <a:endParaRPr lang="en-GB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0000" y="543600"/>
            <a:ext cx="864000" cy="864000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11A79BCC-850E-5048-8D29-18FE568C34DB}"/>
              </a:ext>
            </a:extLst>
          </p:cNvPr>
          <p:cNvSpPr/>
          <p:nvPr/>
        </p:nvSpPr>
        <p:spPr>
          <a:xfrm>
            <a:off x="925382" y="1082849"/>
            <a:ext cx="2232248" cy="2088232"/>
          </a:xfrm>
          <a:prstGeom prst="ellipse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FFFF"/>
              </a:solidFill>
            </a:endParaRPr>
          </a:p>
          <a:p>
            <a:pPr algn="ctr"/>
            <a:r>
              <a:rPr lang="en-GB" dirty="0">
                <a:solidFill>
                  <a:srgbClr val="FFFFFF"/>
                </a:solidFill>
              </a:rPr>
              <a:t>What is a family and what makes families special?</a:t>
            </a:r>
          </a:p>
          <a:p>
            <a:pPr algn="ctr"/>
            <a:endParaRPr lang="en-US" dirty="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06845BF3-4E30-7A44-BCFF-7EA7D279B3AA}"/>
              </a:ext>
            </a:extLst>
          </p:cNvPr>
          <p:cNvSpPr/>
          <p:nvPr/>
        </p:nvSpPr>
        <p:spPr>
          <a:xfrm>
            <a:off x="4355976" y="3901805"/>
            <a:ext cx="2445652" cy="2253834"/>
          </a:xfrm>
          <a:prstGeom prst="ellipse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GB" dirty="0">
              <a:solidFill>
                <a:srgbClr val="FFFFFF"/>
              </a:solidFill>
            </a:endParaRPr>
          </a:p>
          <a:p>
            <a:pPr lvl="0" algn="ctr"/>
            <a:r>
              <a:rPr lang="en-GB" dirty="0">
                <a:solidFill>
                  <a:srgbClr val="FFFFFF"/>
                </a:solidFill>
              </a:rPr>
              <a:t>Who can I talk to if something about my family is worrying me?</a:t>
            </a:r>
            <a:endParaRPr lang="en-GB" sz="2800" b="1" dirty="0">
              <a:solidFill>
                <a:srgbClr val="FFFFFF"/>
              </a:solidFill>
              <a:latin typeface="Play"/>
              <a:ea typeface="Play"/>
              <a:cs typeface="Play"/>
              <a:sym typeface="Play"/>
            </a:endParaRPr>
          </a:p>
          <a:p>
            <a:pPr algn="ctr"/>
            <a:endParaRPr lang="en-US" dirty="0"/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B660FDDC-A4BE-4445-AA58-0BACF08C27A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576" y="3573016"/>
            <a:ext cx="3067744" cy="2808312"/>
          </a:xfrm>
          <a:prstGeom prst="rect">
            <a:avLst/>
          </a:prstGeom>
        </p:spPr>
      </p:pic>
      <p:pic>
        <p:nvPicPr>
          <p:cNvPr id="10" name="Picture 9" descr="A picture containing toy, doll, window, mug&#10;&#10;Description automatically generated">
            <a:extLst>
              <a:ext uri="{FF2B5EF4-FFF2-40B4-BE49-F238E27FC236}">
                <a16:creationId xmlns:a16="http://schemas.microsoft.com/office/drawing/2014/main" id="{82BC4B31-9923-B04A-8B60-9DE98624D77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3320" y="578015"/>
            <a:ext cx="2683769" cy="3068960"/>
          </a:xfrm>
          <a:prstGeom prst="rect">
            <a:avLst/>
          </a:prstGeom>
        </p:spPr>
      </p:pic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A3D18523-36A3-9441-AE92-F8AB7E414BF5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7171407" y="2741384"/>
            <a:ext cx="1044313" cy="3573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969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2" charset="0"/>
              </a:rPr>
              <a:t>Who’s in a Family?</a:t>
            </a:r>
          </a:p>
        </p:txBody>
      </p:sp>
      <p:pic>
        <p:nvPicPr>
          <p:cNvPr id="5" name="Picture 4" descr="A person holding a baby&#10;&#10;Description automatically generated">
            <a:extLst>
              <a:ext uri="{FF2B5EF4-FFF2-40B4-BE49-F238E27FC236}">
                <a16:creationId xmlns:a16="http://schemas.microsoft.com/office/drawing/2014/main" id="{A6DBC851-5791-084F-9FB2-8C823769E0B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7664" y="1700808"/>
            <a:ext cx="5688632" cy="379654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1145440-4BD7-2642-9B52-89049B833254}"/>
              </a:ext>
            </a:extLst>
          </p:cNvPr>
          <p:cNvSpPr/>
          <p:nvPr/>
        </p:nvSpPr>
        <p:spPr>
          <a:xfrm>
            <a:off x="962980" y="1217673"/>
            <a:ext cx="6858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dirty="0"/>
              <a:t>Which family members might be in this happy family photo?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974A779-8A30-7047-939B-C6C78C54D6CF}"/>
              </a:ext>
            </a:extLst>
          </p:cNvPr>
          <p:cNvSpPr txBox="1"/>
          <p:nvPr/>
        </p:nvSpPr>
        <p:spPr>
          <a:xfrm>
            <a:off x="672683" y="1765699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7030A0"/>
                </a:solidFill>
              </a:rPr>
              <a:t>mum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49B2185-D392-EA46-AC9B-20E14249A69D}"/>
              </a:ext>
            </a:extLst>
          </p:cNvPr>
          <p:cNvSpPr txBox="1"/>
          <p:nvPr/>
        </p:nvSpPr>
        <p:spPr>
          <a:xfrm>
            <a:off x="672683" y="2519778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7030A0"/>
                </a:solidFill>
              </a:rPr>
              <a:t>uncle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0F18D84-3E1F-9840-8BBA-53AC5AA4191A}"/>
              </a:ext>
            </a:extLst>
          </p:cNvPr>
          <p:cNvSpPr txBox="1"/>
          <p:nvPr/>
        </p:nvSpPr>
        <p:spPr>
          <a:xfrm>
            <a:off x="612812" y="5547511"/>
            <a:ext cx="15599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7030A0"/>
                </a:solidFill>
              </a:rPr>
              <a:t>step-mum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FF99EF7-6F99-4045-B33F-C839EF583A4C}"/>
              </a:ext>
            </a:extLst>
          </p:cNvPr>
          <p:cNvSpPr txBox="1"/>
          <p:nvPr/>
        </p:nvSpPr>
        <p:spPr>
          <a:xfrm>
            <a:off x="531169" y="4334271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7030A0"/>
                </a:solidFill>
              </a:rPr>
              <a:t>dad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D5E6418-2732-D84E-A6DE-F2012E8981AE}"/>
              </a:ext>
            </a:extLst>
          </p:cNvPr>
          <p:cNvSpPr txBox="1"/>
          <p:nvPr/>
        </p:nvSpPr>
        <p:spPr>
          <a:xfrm>
            <a:off x="2479712" y="5901814"/>
            <a:ext cx="14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7030A0"/>
                </a:solidFill>
              </a:rPr>
              <a:t>daughter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19C3CE-09DE-CA48-8A68-8A1977CB4397}"/>
              </a:ext>
            </a:extLst>
          </p:cNvPr>
          <p:cNvSpPr txBox="1"/>
          <p:nvPr/>
        </p:nvSpPr>
        <p:spPr>
          <a:xfrm>
            <a:off x="4079912" y="5662329"/>
            <a:ext cx="14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7030A0"/>
                </a:solidFill>
              </a:rPr>
              <a:t>son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BD75F32-E8F4-D04B-B5E5-697751127A65}"/>
              </a:ext>
            </a:extLst>
          </p:cNvPr>
          <p:cNvSpPr txBox="1"/>
          <p:nvPr/>
        </p:nvSpPr>
        <p:spPr>
          <a:xfrm>
            <a:off x="5212026" y="5869158"/>
            <a:ext cx="14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7030A0"/>
                </a:solidFill>
              </a:rPr>
              <a:t>auntie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BB58C89-61A7-4949-85C0-4C9745F2DCA4}"/>
              </a:ext>
            </a:extLst>
          </p:cNvPr>
          <p:cNvSpPr txBox="1"/>
          <p:nvPr/>
        </p:nvSpPr>
        <p:spPr>
          <a:xfrm>
            <a:off x="6529197" y="5597015"/>
            <a:ext cx="14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7030A0"/>
                </a:solidFill>
              </a:rPr>
              <a:t>brother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2634F9B-9AEA-604C-9F4D-D5653D0BAD38}"/>
              </a:ext>
            </a:extLst>
          </p:cNvPr>
          <p:cNvSpPr txBox="1"/>
          <p:nvPr/>
        </p:nvSpPr>
        <p:spPr>
          <a:xfrm>
            <a:off x="7378283" y="4258072"/>
            <a:ext cx="14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7030A0"/>
                </a:solidFill>
              </a:rPr>
              <a:t>child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34F32C5-4CC1-9645-B72C-938C76B65F56}"/>
              </a:ext>
            </a:extLst>
          </p:cNvPr>
          <p:cNvSpPr txBox="1"/>
          <p:nvPr/>
        </p:nvSpPr>
        <p:spPr>
          <a:xfrm>
            <a:off x="7595997" y="5139815"/>
            <a:ext cx="14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7030A0"/>
                </a:solidFill>
              </a:rPr>
              <a:t>sister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707B6CD-7BBA-E647-B820-1C8A115216DE}"/>
              </a:ext>
            </a:extLst>
          </p:cNvPr>
          <p:cNvSpPr txBox="1"/>
          <p:nvPr/>
        </p:nvSpPr>
        <p:spPr>
          <a:xfrm>
            <a:off x="7468816" y="3229748"/>
            <a:ext cx="14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7030A0"/>
                </a:solidFill>
              </a:rPr>
              <a:t>nephew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F758D3F-49A9-FD47-99BF-8BF5C2B92A60}"/>
              </a:ext>
            </a:extLst>
          </p:cNvPr>
          <p:cNvSpPr txBox="1"/>
          <p:nvPr/>
        </p:nvSpPr>
        <p:spPr>
          <a:xfrm>
            <a:off x="7368613" y="2422594"/>
            <a:ext cx="14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7030A0"/>
                </a:solidFill>
              </a:rPr>
              <a:t>niece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F4D510A-DB59-FE48-A356-5D59B9D1B8A0}"/>
              </a:ext>
            </a:extLst>
          </p:cNvPr>
          <p:cNvSpPr txBox="1"/>
          <p:nvPr/>
        </p:nvSpPr>
        <p:spPr>
          <a:xfrm>
            <a:off x="7468816" y="1794366"/>
            <a:ext cx="14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7030A0"/>
                </a:solidFill>
              </a:rPr>
              <a:t>step-dad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D965ECD-2EF0-3E43-8715-1FAD833102A3}"/>
              </a:ext>
            </a:extLst>
          </p:cNvPr>
          <p:cNvSpPr txBox="1"/>
          <p:nvPr/>
        </p:nvSpPr>
        <p:spPr>
          <a:xfrm>
            <a:off x="7392616" y="5952709"/>
            <a:ext cx="14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solidFill>
                  <a:srgbClr val="7030A0"/>
                </a:solidFill>
              </a:rPr>
              <a:t>carer</a:t>
            </a:r>
            <a:endParaRPr lang="en-US" dirty="0">
              <a:solidFill>
                <a:srgbClr val="7030A0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D9CECFB-0E58-4C45-ADE9-48072D045EDC}"/>
              </a:ext>
            </a:extLst>
          </p:cNvPr>
          <p:cNvSpPr txBox="1"/>
          <p:nvPr/>
        </p:nvSpPr>
        <p:spPr>
          <a:xfrm>
            <a:off x="663927" y="3382592"/>
            <a:ext cx="14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7030A0"/>
                </a:solidFill>
              </a:rPr>
              <a:t>baby</a:t>
            </a:r>
          </a:p>
        </p:txBody>
      </p:sp>
      <p:pic>
        <p:nvPicPr>
          <p:cNvPr id="22" name="Group Work">
            <a:extLst>
              <a:ext uri="{FF2B5EF4-FFF2-40B4-BE49-F238E27FC236}">
                <a16:creationId xmlns:a16="http://schemas.microsoft.com/office/drawing/2014/main" id="{84AD5E04-2764-5947-893A-E32057CD1C0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9020" y="476106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934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2" charset="0"/>
              </a:rPr>
              <a:t>Who’s in a Family?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0D42A1FD-162D-6846-BE92-79D609B7AEE2}"/>
              </a:ext>
            </a:extLst>
          </p:cNvPr>
          <p:cNvSpPr/>
          <p:nvPr/>
        </p:nvSpPr>
        <p:spPr>
          <a:xfrm>
            <a:off x="1074847" y="2132856"/>
            <a:ext cx="6984776" cy="1296144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GB" dirty="0"/>
          </a:p>
          <a:p>
            <a:pPr lvl="0" algn="ctr"/>
            <a:r>
              <a:rPr lang="en-GB" dirty="0"/>
              <a:t>Take turns in your group to tell each other who is in your family.</a:t>
            </a:r>
          </a:p>
          <a:p>
            <a:pPr lvl="0" algn="ctr"/>
            <a:r>
              <a:rPr lang="en-GB" dirty="0"/>
              <a:t>You can include the people you live with and other family members you visit.</a:t>
            </a:r>
          </a:p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D7C66F-A3C1-A440-80E5-9633237BE22E}"/>
              </a:ext>
            </a:extLst>
          </p:cNvPr>
          <p:cNvSpPr/>
          <p:nvPr/>
        </p:nvSpPr>
        <p:spPr>
          <a:xfrm>
            <a:off x="831947" y="1300713"/>
            <a:ext cx="74705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dirty="0"/>
              <a:t>There are lots of different people that can be in a family. </a:t>
            </a:r>
          </a:p>
          <a:p>
            <a:pPr lvl="0" algn="ctr"/>
            <a:r>
              <a:rPr lang="en-GB" dirty="0"/>
              <a:t>One family might have different family members from another family.</a:t>
            </a:r>
          </a:p>
        </p:txBody>
      </p:sp>
      <p:pic>
        <p:nvPicPr>
          <p:cNvPr id="6" name="Picture 5" descr="A picture containing toy, doll, window&#10;&#10;Description automatically generated">
            <a:extLst>
              <a:ext uri="{FF2B5EF4-FFF2-40B4-BE49-F238E27FC236}">
                <a16:creationId xmlns:a16="http://schemas.microsoft.com/office/drawing/2014/main" id="{69549887-7834-7741-8F6C-BF4A1BE9BE2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6186" y="2996952"/>
            <a:ext cx="4113437" cy="3257906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5DA0042D-662D-DA4A-B2DC-70020E3B9007}"/>
              </a:ext>
            </a:extLst>
          </p:cNvPr>
          <p:cNvGrpSpPr/>
          <p:nvPr/>
        </p:nvGrpSpPr>
        <p:grpSpPr>
          <a:xfrm>
            <a:off x="611560" y="3859358"/>
            <a:ext cx="6273952" cy="1200329"/>
            <a:chOff x="611560" y="3859358"/>
            <a:chExt cx="6273952" cy="1200329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F920B70A-8105-C146-80ED-3910FCDE5A0C}"/>
                </a:ext>
              </a:extLst>
            </p:cNvPr>
            <p:cNvSpPr/>
            <p:nvPr/>
          </p:nvSpPr>
          <p:spPr>
            <a:xfrm>
              <a:off x="611560" y="3861048"/>
              <a:ext cx="463287" cy="432048"/>
            </a:xfrm>
            <a:prstGeom prst="ellipse">
              <a:avLst/>
            </a:prstGeom>
            <a:solidFill>
              <a:srgbClr val="2DB6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F1A66DB8-680E-8241-8FE2-17DCAD491AA8}"/>
                </a:ext>
              </a:extLst>
            </p:cNvPr>
            <p:cNvSpPr txBox="1"/>
            <p:nvPr/>
          </p:nvSpPr>
          <p:spPr>
            <a:xfrm>
              <a:off x="1187624" y="3859358"/>
              <a:ext cx="569788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GB" dirty="0"/>
                <a:t>Did anyone in your group describe a family that sounded a lot like yours?</a:t>
              </a:r>
            </a:p>
            <a:p>
              <a:pPr lvl="0"/>
              <a:endParaRPr lang="en-GB" dirty="0"/>
            </a:p>
            <a:p>
              <a:endParaRPr lang="en-US" dirty="0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44283CF-E33B-C942-809A-8EF1DF3F4D1B}"/>
              </a:ext>
            </a:extLst>
          </p:cNvPr>
          <p:cNvGrpSpPr/>
          <p:nvPr/>
        </p:nvGrpSpPr>
        <p:grpSpPr>
          <a:xfrm>
            <a:off x="611560" y="5279231"/>
            <a:ext cx="6408712" cy="923330"/>
            <a:chOff x="611560" y="5279231"/>
            <a:chExt cx="6408712" cy="923330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9E7C6297-938B-7B48-9105-17F2E5C09C69}"/>
                </a:ext>
              </a:extLst>
            </p:cNvPr>
            <p:cNvSpPr/>
            <p:nvPr/>
          </p:nvSpPr>
          <p:spPr>
            <a:xfrm>
              <a:off x="611560" y="5308848"/>
              <a:ext cx="463287" cy="432048"/>
            </a:xfrm>
            <a:prstGeom prst="ellipse">
              <a:avLst/>
            </a:prstGeom>
            <a:solidFill>
              <a:srgbClr val="2DB6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7903AAE-36BC-C84C-B132-BC8AEF9E3295}"/>
                </a:ext>
              </a:extLst>
            </p:cNvPr>
            <p:cNvSpPr txBox="1"/>
            <p:nvPr/>
          </p:nvSpPr>
          <p:spPr>
            <a:xfrm>
              <a:off x="1187624" y="5279231"/>
              <a:ext cx="5832648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Did you hear about different types of families as you listened to each other?</a:t>
              </a:r>
            </a:p>
            <a:p>
              <a:endParaRPr lang="en-US" dirty="0"/>
            </a:p>
          </p:txBody>
        </p:sp>
      </p:grpSp>
      <p:pic>
        <p:nvPicPr>
          <p:cNvPr id="14" name="Group Work">
            <a:extLst>
              <a:ext uri="{FF2B5EF4-FFF2-40B4-BE49-F238E27FC236}">
                <a16:creationId xmlns:a16="http://schemas.microsoft.com/office/drawing/2014/main" id="{5EF36A6C-EC94-424A-A930-95E2FE2B546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5898" y="500949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818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85A75C-C420-FF49-8299-B5AAE570AB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Different Families</a:t>
            </a:r>
          </a:p>
        </p:txBody>
      </p:sp>
      <p:pic>
        <p:nvPicPr>
          <p:cNvPr id="4" name="Picture 3" descr="A pile of hay&#10;&#10;Description automatically generated">
            <a:extLst>
              <a:ext uri="{FF2B5EF4-FFF2-40B4-BE49-F238E27FC236}">
                <a16:creationId xmlns:a16="http://schemas.microsoft.com/office/drawing/2014/main" id="{93400639-69E9-9044-BEAE-33B7329B310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9570" y="1639833"/>
            <a:ext cx="6375330" cy="381855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2CED76A-146C-644A-A3BB-01B2BB2F8D0F}"/>
              </a:ext>
            </a:extLst>
          </p:cNvPr>
          <p:cNvSpPr/>
          <p:nvPr/>
        </p:nvSpPr>
        <p:spPr>
          <a:xfrm>
            <a:off x="1379570" y="5625022"/>
            <a:ext cx="31085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dirty="0"/>
              <a:t>… and families can be small.</a:t>
            </a:r>
          </a:p>
        </p:txBody>
      </p:sp>
      <p:pic>
        <p:nvPicPr>
          <p:cNvPr id="7" name="Picture 6" descr="A koala eating leaves from a tree&#10;&#10;Description automatically generated">
            <a:extLst>
              <a:ext uri="{FF2B5EF4-FFF2-40B4-BE49-F238E27FC236}">
                <a16:creationId xmlns:a16="http://schemas.microsoft.com/office/drawing/2014/main" id="{B7780CE0-F206-6747-97FE-943E3E9192C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0197" y="1383653"/>
            <a:ext cx="6494075" cy="422114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57E3655-3AB3-884F-9ABD-E71F6244B031}"/>
              </a:ext>
            </a:extLst>
          </p:cNvPr>
          <p:cNvSpPr txBox="1"/>
          <p:nvPr/>
        </p:nvSpPr>
        <p:spPr>
          <a:xfrm>
            <a:off x="1205649" y="5645242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Families can be large…</a:t>
            </a:r>
          </a:p>
        </p:txBody>
      </p:sp>
      <p:pic>
        <p:nvPicPr>
          <p:cNvPr id="9" name="Whole Class">
            <a:extLst>
              <a:ext uri="{FF2B5EF4-FFF2-40B4-BE49-F238E27FC236}">
                <a16:creationId xmlns:a16="http://schemas.microsoft.com/office/drawing/2014/main" id="{C9126FBC-15F6-9645-A048-94CB74B7952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3090" y="436337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818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2"/>
      <p:bldP spid="8" grpId="0"/>
      <p:bldP spid="8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7FD82445-23EE-EE48-BD03-9BE16A96E2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Different Families</a:t>
            </a:r>
          </a:p>
        </p:txBody>
      </p:sp>
      <p:pic>
        <p:nvPicPr>
          <p:cNvPr id="10" name="Picture 9" descr="A close up of a brick building&#10;&#10;Description automatically generated">
            <a:extLst>
              <a:ext uri="{FF2B5EF4-FFF2-40B4-BE49-F238E27FC236}">
                <a16:creationId xmlns:a16="http://schemas.microsoft.com/office/drawing/2014/main" id="{8FE52AC7-5219-DA4A-918C-5A4002D1975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1145" y="1844824"/>
            <a:ext cx="6192180" cy="412812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893EB57-8D13-8845-8F77-EF54AEA9C11C}"/>
              </a:ext>
            </a:extLst>
          </p:cNvPr>
          <p:cNvSpPr/>
          <p:nvPr/>
        </p:nvSpPr>
        <p:spPr>
          <a:xfrm>
            <a:off x="2740453" y="1288535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dirty="0"/>
              <a:t>Families live in all sorts of homes.</a:t>
            </a:r>
          </a:p>
        </p:txBody>
      </p:sp>
      <p:pic>
        <p:nvPicPr>
          <p:cNvPr id="13" name="Picture 12" descr="A castle on top of a grass covered field&#10;&#10;Description automatically generated">
            <a:extLst>
              <a:ext uri="{FF2B5EF4-FFF2-40B4-BE49-F238E27FC236}">
                <a16:creationId xmlns:a16="http://schemas.microsoft.com/office/drawing/2014/main" id="{39D85A3C-3E22-604B-B4E0-CAF0D37A91C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9672" y="1764240"/>
            <a:ext cx="5611605" cy="4208704"/>
          </a:xfrm>
          <a:prstGeom prst="rect">
            <a:avLst/>
          </a:prstGeom>
        </p:spPr>
      </p:pic>
      <p:pic>
        <p:nvPicPr>
          <p:cNvPr id="15" name="Picture 14" descr="A picture containing library, building, green, group&#10;&#10;Description automatically generated">
            <a:extLst>
              <a:ext uri="{FF2B5EF4-FFF2-40B4-BE49-F238E27FC236}">
                <a16:creationId xmlns:a16="http://schemas.microsoft.com/office/drawing/2014/main" id="{91A3CD78-0ADF-A041-A7D1-5D73EE93495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576" y="2445287"/>
            <a:ext cx="7384260" cy="2520280"/>
          </a:xfrm>
          <a:prstGeom prst="rect">
            <a:avLst/>
          </a:prstGeom>
        </p:spPr>
      </p:pic>
      <p:pic>
        <p:nvPicPr>
          <p:cNvPr id="16" name="Whole Class">
            <a:extLst>
              <a:ext uri="{FF2B5EF4-FFF2-40B4-BE49-F238E27FC236}">
                <a16:creationId xmlns:a16="http://schemas.microsoft.com/office/drawing/2014/main" id="{3BCE5741-9186-4144-A9FF-5061AB87EB37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8774" y="494781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311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7FD82445-23EE-EE48-BD03-9BE16A96E2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Different Families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75D84D4-1094-494C-96E5-06BEA6F1E065}"/>
              </a:ext>
            </a:extLst>
          </p:cNvPr>
          <p:cNvSpPr/>
          <p:nvPr/>
        </p:nvSpPr>
        <p:spPr>
          <a:xfrm>
            <a:off x="4584662" y="1649775"/>
            <a:ext cx="49173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dirty="0"/>
              <a:t>There can be young family members...</a:t>
            </a:r>
          </a:p>
        </p:txBody>
      </p:sp>
      <p:sp>
        <p:nvSpPr>
          <p:cNvPr id="12" name="Google Shape;153;g8b19d52c31_0_65">
            <a:extLst>
              <a:ext uri="{FF2B5EF4-FFF2-40B4-BE49-F238E27FC236}">
                <a16:creationId xmlns:a16="http://schemas.microsoft.com/office/drawing/2014/main" id="{8A2B1967-592A-E647-B54E-BA859F67D94D}"/>
              </a:ext>
            </a:extLst>
          </p:cNvPr>
          <p:cNvSpPr txBox="1"/>
          <p:nvPr/>
        </p:nvSpPr>
        <p:spPr>
          <a:xfrm>
            <a:off x="1043608" y="5589240"/>
            <a:ext cx="3219600" cy="36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...and older family members.</a:t>
            </a:r>
            <a:endParaRPr dirty="0"/>
          </a:p>
        </p:txBody>
      </p:sp>
      <p:pic>
        <p:nvPicPr>
          <p:cNvPr id="16" name="Whole Class">
            <a:extLst>
              <a:ext uri="{FF2B5EF4-FFF2-40B4-BE49-F238E27FC236}">
                <a16:creationId xmlns:a16="http://schemas.microsoft.com/office/drawing/2014/main" id="{B1502CE7-1883-A742-8C16-C38C6338B1E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8774" y="494781"/>
            <a:ext cx="1238498" cy="864000"/>
          </a:xfrm>
          <a:prstGeom prst="rect">
            <a:avLst/>
          </a:prstGeom>
        </p:spPr>
      </p:pic>
      <p:pic>
        <p:nvPicPr>
          <p:cNvPr id="5" name="Picture 4" descr="A group of people sitting at a beach&#10;&#10;Description automatically generated">
            <a:extLst>
              <a:ext uri="{FF2B5EF4-FFF2-40B4-BE49-F238E27FC236}">
                <a16:creationId xmlns:a16="http://schemas.microsoft.com/office/drawing/2014/main" id="{35ED5C9D-509C-2246-91C9-065D704254E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6056" y="2133527"/>
            <a:ext cx="3219600" cy="4024501"/>
          </a:xfrm>
          <a:prstGeom prst="rect">
            <a:avLst/>
          </a:prstGeom>
        </p:spPr>
      </p:pic>
      <p:pic>
        <p:nvPicPr>
          <p:cNvPr id="9" name="Picture 8" descr="Two people sitting on a boat&#10;&#10;Description automatically generated">
            <a:extLst>
              <a:ext uri="{FF2B5EF4-FFF2-40B4-BE49-F238E27FC236}">
                <a16:creationId xmlns:a16="http://schemas.microsoft.com/office/drawing/2014/main" id="{379BEBF9-A2DD-5F46-90C5-0ECA93864C7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576" y="2773637"/>
            <a:ext cx="3961667" cy="2744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515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DDDA70-CF89-9141-970A-8FBD6E5545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What Do Families Do?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C6B2AF76-4FC8-6841-BAFE-C144F6A01727}"/>
              </a:ext>
            </a:extLst>
          </p:cNvPr>
          <p:cNvSpPr/>
          <p:nvPr/>
        </p:nvSpPr>
        <p:spPr>
          <a:xfrm>
            <a:off x="3121157" y="2271416"/>
            <a:ext cx="2969753" cy="2699059"/>
          </a:xfrm>
          <a:prstGeom prst="ellipse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ea typeface="Arial"/>
              <a:cs typeface="Arial"/>
              <a:sym typeface="Arial"/>
            </a:endParaRPr>
          </a:p>
          <a:p>
            <a:pPr algn="ctr"/>
            <a:r>
              <a:rPr lang="en-GB" dirty="0">
                <a:ea typeface="Arial"/>
                <a:cs typeface="Arial"/>
                <a:sym typeface="Arial"/>
              </a:rPr>
              <a:t>Can you think of some things </a:t>
            </a:r>
            <a:br>
              <a:rPr lang="en-GB" dirty="0">
                <a:ea typeface="Arial"/>
                <a:cs typeface="Arial"/>
                <a:sym typeface="Arial"/>
              </a:rPr>
            </a:br>
            <a:r>
              <a:rPr lang="en-GB" dirty="0">
                <a:ea typeface="Arial"/>
                <a:cs typeface="Arial"/>
                <a:sym typeface="Arial"/>
              </a:rPr>
              <a:t>that </a:t>
            </a:r>
            <a:r>
              <a:rPr lang="en-GB" dirty="0"/>
              <a:t>lots of</a:t>
            </a:r>
            <a:r>
              <a:rPr lang="en-GB" dirty="0">
                <a:ea typeface="Arial"/>
                <a:cs typeface="Arial"/>
                <a:sym typeface="Arial"/>
              </a:rPr>
              <a:t> families </a:t>
            </a:r>
            <a:r>
              <a:rPr lang="en-GB" dirty="0"/>
              <a:t>might </a:t>
            </a:r>
            <a:br>
              <a:rPr lang="en-GB" dirty="0"/>
            </a:br>
            <a:r>
              <a:rPr lang="en-GB" dirty="0"/>
              <a:t>do together</a:t>
            </a:r>
            <a:r>
              <a:rPr lang="en-GB" dirty="0">
                <a:ea typeface="Arial"/>
                <a:cs typeface="Arial"/>
                <a:sym typeface="Arial"/>
              </a:rPr>
              <a:t>? </a:t>
            </a:r>
          </a:p>
          <a:p>
            <a:pPr algn="ctr"/>
            <a:r>
              <a:rPr lang="en-GB" dirty="0">
                <a:cs typeface="Arial"/>
                <a:sym typeface="Arial"/>
              </a:rPr>
              <a:t>Click the dots to reveal…</a:t>
            </a:r>
            <a:endParaRPr lang="en-GB" dirty="0"/>
          </a:p>
          <a:p>
            <a:pPr algn="ctr"/>
            <a:endParaRPr lang="en-US" dirty="0"/>
          </a:p>
        </p:txBody>
      </p:sp>
      <p:sp>
        <p:nvSpPr>
          <p:cNvPr id="4" name="games">
            <a:extLst>
              <a:ext uri="{FF2B5EF4-FFF2-40B4-BE49-F238E27FC236}">
                <a16:creationId xmlns:a16="http://schemas.microsoft.com/office/drawing/2014/main" id="{6D09D981-D510-2743-BF24-D87C4B98D3EC}"/>
              </a:ext>
            </a:extLst>
          </p:cNvPr>
          <p:cNvSpPr/>
          <p:nvPr/>
        </p:nvSpPr>
        <p:spPr>
          <a:xfrm>
            <a:off x="2968337" y="2131920"/>
            <a:ext cx="432048" cy="432048"/>
          </a:xfrm>
          <a:prstGeom prst="ellipse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kills">
            <a:extLst>
              <a:ext uri="{FF2B5EF4-FFF2-40B4-BE49-F238E27FC236}">
                <a16:creationId xmlns:a16="http://schemas.microsoft.com/office/drawing/2014/main" id="{75634F26-9F36-9643-914D-896BE344BBBB}"/>
              </a:ext>
            </a:extLst>
          </p:cNvPr>
          <p:cNvSpPr/>
          <p:nvPr/>
        </p:nvSpPr>
        <p:spPr>
          <a:xfrm>
            <a:off x="2536289" y="3429000"/>
            <a:ext cx="432048" cy="432048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ilms">
            <a:extLst>
              <a:ext uri="{FF2B5EF4-FFF2-40B4-BE49-F238E27FC236}">
                <a16:creationId xmlns:a16="http://schemas.microsoft.com/office/drawing/2014/main" id="{B927E1AF-E937-C34D-9D7E-7A52B0847C4F}"/>
              </a:ext>
            </a:extLst>
          </p:cNvPr>
          <p:cNvSpPr/>
          <p:nvPr/>
        </p:nvSpPr>
        <p:spPr>
          <a:xfrm>
            <a:off x="4351211" y="1738053"/>
            <a:ext cx="432048" cy="432048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jobs">
            <a:extLst>
              <a:ext uri="{FF2B5EF4-FFF2-40B4-BE49-F238E27FC236}">
                <a16:creationId xmlns:a16="http://schemas.microsoft.com/office/drawing/2014/main" id="{7552CB77-90AA-6E42-B8D4-C39E31013FDA}"/>
              </a:ext>
            </a:extLst>
          </p:cNvPr>
          <p:cNvSpPr/>
          <p:nvPr/>
        </p:nvSpPr>
        <p:spPr>
          <a:xfrm>
            <a:off x="5887299" y="2131920"/>
            <a:ext cx="432048" cy="432048"/>
          </a:xfrm>
          <a:prstGeom prst="ellipse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plants">
            <a:extLst>
              <a:ext uri="{FF2B5EF4-FFF2-40B4-BE49-F238E27FC236}">
                <a16:creationId xmlns:a16="http://schemas.microsoft.com/office/drawing/2014/main" id="{B1E51FB8-1B0C-0B47-AB4D-0E2F222EFA89}"/>
              </a:ext>
            </a:extLst>
          </p:cNvPr>
          <p:cNvSpPr/>
          <p:nvPr/>
        </p:nvSpPr>
        <p:spPr>
          <a:xfrm>
            <a:off x="6175663" y="3429217"/>
            <a:ext cx="432048" cy="432048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holiday">
            <a:extLst>
              <a:ext uri="{FF2B5EF4-FFF2-40B4-BE49-F238E27FC236}">
                <a16:creationId xmlns:a16="http://schemas.microsoft.com/office/drawing/2014/main" id="{C8713C38-0EDD-C445-A19E-C00E906A25FC}"/>
              </a:ext>
            </a:extLst>
          </p:cNvPr>
          <p:cNvSpPr/>
          <p:nvPr/>
        </p:nvSpPr>
        <p:spPr>
          <a:xfrm>
            <a:off x="5855984" y="4437112"/>
            <a:ext cx="432048" cy="432048"/>
          </a:xfrm>
          <a:prstGeom prst="ellipse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oys">
            <a:extLst>
              <a:ext uri="{FF2B5EF4-FFF2-40B4-BE49-F238E27FC236}">
                <a16:creationId xmlns:a16="http://schemas.microsoft.com/office/drawing/2014/main" id="{0A1E3A0D-6C46-E34C-A264-F2D5D3E3CA91}"/>
              </a:ext>
            </a:extLst>
          </p:cNvPr>
          <p:cNvSpPr/>
          <p:nvPr/>
        </p:nvSpPr>
        <p:spPr>
          <a:xfrm>
            <a:off x="4351211" y="5072418"/>
            <a:ext cx="432048" cy="432048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hopping">
            <a:extLst>
              <a:ext uri="{FF2B5EF4-FFF2-40B4-BE49-F238E27FC236}">
                <a16:creationId xmlns:a16="http://schemas.microsoft.com/office/drawing/2014/main" id="{E96A61D7-D5BB-B349-965C-28E637EA740A}"/>
              </a:ext>
            </a:extLst>
          </p:cNvPr>
          <p:cNvSpPr/>
          <p:nvPr/>
        </p:nvSpPr>
        <p:spPr>
          <a:xfrm>
            <a:off x="2968337" y="4510056"/>
            <a:ext cx="432048" cy="432048"/>
          </a:xfrm>
          <a:prstGeom prst="ellipse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0BDC545-7A8D-6742-AF8E-5DD14D388B24}"/>
              </a:ext>
            </a:extLst>
          </p:cNvPr>
          <p:cNvSpPr txBox="1"/>
          <p:nvPr/>
        </p:nvSpPr>
        <p:spPr>
          <a:xfrm>
            <a:off x="682361" y="3491716"/>
            <a:ext cx="2069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learn new skills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0F4ADA1-D07C-FE4D-8122-695A149B0173}"/>
              </a:ext>
            </a:extLst>
          </p:cNvPr>
          <p:cNvSpPr txBox="1"/>
          <p:nvPr/>
        </p:nvSpPr>
        <p:spPr>
          <a:xfrm>
            <a:off x="3942208" y="5707724"/>
            <a:ext cx="2069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share toys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01DDB29-6B15-8542-A943-3320B601C5FB}"/>
              </a:ext>
            </a:extLst>
          </p:cNvPr>
          <p:cNvSpPr txBox="1"/>
          <p:nvPr/>
        </p:nvSpPr>
        <p:spPr>
          <a:xfrm>
            <a:off x="6393417" y="2198318"/>
            <a:ext cx="2069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do jobs in </a:t>
            </a:r>
          </a:p>
          <a:p>
            <a:r>
              <a:rPr lang="en-US" dirty="0"/>
              <a:t>the house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9A1CC03-DFF3-1D48-81B4-2C2493F28CA1}"/>
              </a:ext>
            </a:extLst>
          </p:cNvPr>
          <p:cNvSpPr txBox="1"/>
          <p:nvPr/>
        </p:nvSpPr>
        <p:spPr>
          <a:xfrm>
            <a:off x="6789370" y="3454069"/>
            <a:ext cx="2069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grow plants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C2F7796-0A91-B84E-9C56-00711EA84FB5}"/>
              </a:ext>
            </a:extLst>
          </p:cNvPr>
          <p:cNvSpPr txBox="1"/>
          <p:nvPr/>
        </p:nvSpPr>
        <p:spPr>
          <a:xfrm>
            <a:off x="3817347" y="1303592"/>
            <a:ext cx="2069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watch films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080701E9-2BEA-A94F-8E6F-D46113830E4F}"/>
              </a:ext>
            </a:extLst>
          </p:cNvPr>
          <p:cNvGrpSpPr/>
          <p:nvPr/>
        </p:nvGrpSpPr>
        <p:grpSpPr>
          <a:xfrm>
            <a:off x="650569" y="4086529"/>
            <a:ext cx="3784792" cy="2117666"/>
            <a:chOff x="650569" y="4086529"/>
            <a:chExt cx="3784792" cy="2117666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8AF04359-88CF-5C4D-BEEC-A0E78C2B74D2}"/>
                </a:ext>
              </a:extLst>
            </p:cNvPr>
            <p:cNvSpPr txBox="1"/>
            <p:nvPr/>
          </p:nvSpPr>
          <p:spPr>
            <a:xfrm>
              <a:off x="2365409" y="5073047"/>
              <a:ext cx="20699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go shopping</a:t>
              </a:r>
            </a:p>
          </p:txBody>
        </p:sp>
        <p:pic>
          <p:nvPicPr>
            <p:cNvPr id="21" name="Picture 20" descr="A picture containing helmet, shirt, drawing&#10;&#10;Description automatically generated">
              <a:extLst>
                <a:ext uri="{FF2B5EF4-FFF2-40B4-BE49-F238E27FC236}">
                  <a16:creationId xmlns:a16="http://schemas.microsoft.com/office/drawing/2014/main" id="{1D8EBD09-A6B6-FC4D-BC77-F5604099AA1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0569" y="4086529"/>
              <a:ext cx="1506545" cy="2117666"/>
            </a:xfrm>
            <a:prstGeom prst="rect">
              <a:avLst/>
            </a:prstGeom>
          </p:spPr>
        </p:pic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6C48B64B-C6BF-DD47-8DFE-5837B8D32D97}"/>
              </a:ext>
            </a:extLst>
          </p:cNvPr>
          <p:cNvGrpSpPr/>
          <p:nvPr/>
        </p:nvGrpSpPr>
        <p:grpSpPr>
          <a:xfrm>
            <a:off x="6388411" y="4345546"/>
            <a:ext cx="2069952" cy="1906872"/>
            <a:chOff x="6388411" y="4345546"/>
            <a:chExt cx="2069952" cy="1906872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EF342381-C734-CA48-9116-06FEFFBBC72B}"/>
                </a:ext>
              </a:extLst>
            </p:cNvPr>
            <p:cNvSpPr txBox="1"/>
            <p:nvPr/>
          </p:nvSpPr>
          <p:spPr>
            <a:xfrm>
              <a:off x="6388411" y="4345546"/>
              <a:ext cx="20699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go on holiday </a:t>
              </a:r>
            </a:p>
          </p:txBody>
        </p:sp>
        <p:pic>
          <p:nvPicPr>
            <p:cNvPr id="23" name="Picture 22" descr="A close up of text on a white background&#10;&#10;Description automatically generated">
              <a:extLst>
                <a:ext uri="{FF2B5EF4-FFF2-40B4-BE49-F238E27FC236}">
                  <a16:creationId xmlns:a16="http://schemas.microsoft.com/office/drawing/2014/main" id="{3E272742-B62F-DA4C-9F42-B161924525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40852" y="4825517"/>
              <a:ext cx="2017511" cy="1426901"/>
            </a:xfrm>
            <a:prstGeom prst="rect">
              <a:avLst/>
            </a:prstGeom>
          </p:spPr>
        </p:pic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97992ECC-4F80-8A4D-AE3E-EB1DA568ABB6}"/>
              </a:ext>
            </a:extLst>
          </p:cNvPr>
          <p:cNvGrpSpPr/>
          <p:nvPr/>
        </p:nvGrpSpPr>
        <p:grpSpPr>
          <a:xfrm>
            <a:off x="781746" y="1464005"/>
            <a:ext cx="3148955" cy="1692804"/>
            <a:chOff x="781746" y="1464005"/>
            <a:chExt cx="3148955" cy="169280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21631AC-88C8-0E40-8903-33032C4EFC76}"/>
                </a:ext>
              </a:extLst>
            </p:cNvPr>
            <p:cNvSpPr txBox="1"/>
            <p:nvPr/>
          </p:nvSpPr>
          <p:spPr>
            <a:xfrm>
              <a:off x="2438020" y="1572236"/>
              <a:ext cx="14926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play games</a:t>
              </a:r>
            </a:p>
          </p:txBody>
        </p:sp>
        <p:pic>
          <p:nvPicPr>
            <p:cNvPr id="25" name="Picture 24" descr="A picture containing toy, doll, food, room&#10;&#10;Description automatically generated">
              <a:extLst>
                <a:ext uri="{FF2B5EF4-FFF2-40B4-BE49-F238E27FC236}">
                  <a16:creationId xmlns:a16="http://schemas.microsoft.com/office/drawing/2014/main" id="{4A72152E-69DD-7F42-BEF5-0C1FADE83FE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81746" y="1464005"/>
              <a:ext cx="1582203" cy="1692804"/>
            </a:xfrm>
            <a:prstGeom prst="rect">
              <a:avLst/>
            </a:prstGeom>
          </p:spPr>
        </p:pic>
      </p:grpSp>
      <p:pic>
        <p:nvPicPr>
          <p:cNvPr id="30" name="Whole Class">
            <a:extLst>
              <a:ext uri="{FF2B5EF4-FFF2-40B4-BE49-F238E27FC236}">
                <a16:creationId xmlns:a16="http://schemas.microsoft.com/office/drawing/2014/main" id="{D6674FDA-1EF0-5B4A-9622-AFF14564E000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8774" y="494781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804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6" grpId="0"/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9FCB78-EA5C-2649-AD33-98A1A525FE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What Do Families Do?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B74C063-A836-654B-AB16-74DA52337FB8}"/>
              </a:ext>
            </a:extLst>
          </p:cNvPr>
          <p:cNvSpPr/>
          <p:nvPr/>
        </p:nvSpPr>
        <p:spPr>
          <a:xfrm>
            <a:off x="1732047" y="1200633"/>
            <a:ext cx="56703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dirty="0"/>
              <a:t>Families have fun together and laugh together.</a:t>
            </a:r>
          </a:p>
        </p:txBody>
      </p:sp>
      <p:pic>
        <p:nvPicPr>
          <p:cNvPr id="5" name="Picture 4" descr="A picture containing person, outdoor, grass, young&#10;&#10;Description automatically generated">
            <a:extLst>
              <a:ext uri="{FF2B5EF4-FFF2-40B4-BE49-F238E27FC236}">
                <a16:creationId xmlns:a16="http://schemas.microsoft.com/office/drawing/2014/main" id="{568DB030-BF23-474E-B280-A49EA73F144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8172" y="1575274"/>
            <a:ext cx="7047656" cy="4698438"/>
          </a:xfrm>
          <a:prstGeom prst="roundRect">
            <a:avLst/>
          </a:prstGeom>
        </p:spPr>
      </p:pic>
      <p:pic>
        <p:nvPicPr>
          <p:cNvPr id="7" name="Whole Class">
            <a:extLst>
              <a:ext uri="{FF2B5EF4-FFF2-40B4-BE49-F238E27FC236}">
                <a16:creationId xmlns:a16="http://schemas.microsoft.com/office/drawing/2014/main" id="{B1DEB25B-E86F-A74A-AEE9-1F1F04F639C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8774" y="494781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491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9FCB78-EA5C-2649-AD33-98A1A525FE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What Do Families Do?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B74C063-A836-654B-AB16-74DA52337FB8}"/>
              </a:ext>
            </a:extLst>
          </p:cNvPr>
          <p:cNvSpPr/>
          <p:nvPr/>
        </p:nvSpPr>
        <p:spPr>
          <a:xfrm>
            <a:off x="1732047" y="1200633"/>
            <a:ext cx="56703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Family members help each other and teach each other how to do things.</a:t>
            </a:r>
          </a:p>
          <a:p>
            <a:pPr lvl="0" algn="ctr"/>
            <a:endParaRPr lang="en-GB" dirty="0"/>
          </a:p>
        </p:txBody>
      </p:sp>
      <p:pic>
        <p:nvPicPr>
          <p:cNvPr id="6" name="Picture 5" descr="A herd of elephants playing in the water&#10;&#10;Description automatically generated">
            <a:extLst>
              <a:ext uri="{FF2B5EF4-FFF2-40B4-BE49-F238E27FC236}">
                <a16:creationId xmlns:a16="http://schemas.microsoft.com/office/drawing/2014/main" id="{E093EA2C-2FF1-A84C-913C-3334AEDE09A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7359" y="1916832"/>
            <a:ext cx="7269282" cy="4092922"/>
          </a:xfrm>
          <a:prstGeom prst="roundRect">
            <a:avLst/>
          </a:prstGeom>
        </p:spPr>
      </p:pic>
      <p:pic>
        <p:nvPicPr>
          <p:cNvPr id="9" name="Whole Class">
            <a:extLst>
              <a:ext uri="{FF2B5EF4-FFF2-40B4-BE49-F238E27FC236}">
                <a16:creationId xmlns:a16="http://schemas.microsoft.com/office/drawing/2014/main" id="{74F8942C-0BF3-EE4E-BFC4-A7F06D182BC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8774" y="494781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605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9FCB78-EA5C-2649-AD33-98A1A525FE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What Do Families Do?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B74C063-A836-654B-AB16-74DA52337FB8}"/>
              </a:ext>
            </a:extLst>
          </p:cNvPr>
          <p:cNvSpPr/>
          <p:nvPr/>
        </p:nvSpPr>
        <p:spPr>
          <a:xfrm>
            <a:off x="1732047" y="1200633"/>
            <a:ext cx="56703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dirty="0"/>
              <a:t>Families cook and share meal times together.</a:t>
            </a:r>
          </a:p>
          <a:p>
            <a:pPr lvl="0" algn="ctr"/>
            <a:endParaRPr lang="en-GB" dirty="0"/>
          </a:p>
        </p:txBody>
      </p:sp>
      <p:pic>
        <p:nvPicPr>
          <p:cNvPr id="5" name="Picture 4" descr="A group of people sitting at a table in front of a window&#10;&#10;Description automatically generated">
            <a:extLst>
              <a:ext uri="{FF2B5EF4-FFF2-40B4-BE49-F238E27FC236}">
                <a16:creationId xmlns:a16="http://schemas.microsoft.com/office/drawing/2014/main" id="{6EF413DC-2976-334F-BE9B-9795D6054FA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8749" y="1700808"/>
            <a:ext cx="6556971" cy="4350824"/>
          </a:xfrm>
          <a:prstGeom prst="roundRect">
            <a:avLst/>
          </a:prstGeom>
        </p:spPr>
      </p:pic>
      <p:pic>
        <p:nvPicPr>
          <p:cNvPr id="8" name="Whole Class">
            <a:extLst>
              <a:ext uri="{FF2B5EF4-FFF2-40B4-BE49-F238E27FC236}">
                <a16:creationId xmlns:a16="http://schemas.microsoft.com/office/drawing/2014/main" id="{98769294-6AB2-D842-809F-A6565B4F179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8774" y="494781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89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9FCB78-EA5C-2649-AD33-98A1A525FE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What Do Families Do?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B74C063-A836-654B-AB16-74DA52337FB8}"/>
              </a:ext>
            </a:extLst>
          </p:cNvPr>
          <p:cNvSpPr/>
          <p:nvPr/>
        </p:nvSpPr>
        <p:spPr>
          <a:xfrm>
            <a:off x="1732047" y="1200633"/>
            <a:ext cx="56703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dirty="0"/>
              <a:t>Families rest and relax together.</a:t>
            </a:r>
          </a:p>
          <a:p>
            <a:pPr lvl="0" algn="ctr"/>
            <a:endParaRPr lang="en-GB" dirty="0"/>
          </a:p>
        </p:txBody>
      </p:sp>
      <p:pic>
        <p:nvPicPr>
          <p:cNvPr id="6" name="Picture 5" descr="A baby elephant lying in the dirt&#10;&#10;Description automatically generated">
            <a:extLst>
              <a:ext uri="{FF2B5EF4-FFF2-40B4-BE49-F238E27FC236}">
                <a16:creationId xmlns:a16="http://schemas.microsoft.com/office/drawing/2014/main" id="{9C42C7A3-6CDF-BE48-9B8E-B44550A6527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730" y="1628800"/>
            <a:ext cx="7618540" cy="4554562"/>
          </a:xfrm>
          <a:prstGeom prst="roundRect">
            <a:avLst/>
          </a:prstGeom>
        </p:spPr>
      </p:pic>
      <p:pic>
        <p:nvPicPr>
          <p:cNvPr id="8" name="Whole Class">
            <a:extLst>
              <a:ext uri="{FF2B5EF4-FFF2-40B4-BE49-F238E27FC236}">
                <a16:creationId xmlns:a16="http://schemas.microsoft.com/office/drawing/2014/main" id="{0E6A4FDA-BDE8-2B4C-B8F7-E3816399B8D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8774" y="494781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000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9FCB78-EA5C-2649-AD33-98A1A525FE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What Do Families Do?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B74C063-A836-654B-AB16-74DA52337FB8}"/>
              </a:ext>
            </a:extLst>
          </p:cNvPr>
          <p:cNvSpPr/>
          <p:nvPr/>
        </p:nvSpPr>
        <p:spPr>
          <a:xfrm>
            <a:off x="1732047" y="1200633"/>
            <a:ext cx="56703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dirty="0"/>
              <a:t>Families make happy memories together.</a:t>
            </a:r>
          </a:p>
          <a:p>
            <a:pPr lvl="0" algn="ctr"/>
            <a:endParaRPr lang="en-GB" dirty="0"/>
          </a:p>
        </p:txBody>
      </p:sp>
      <p:pic>
        <p:nvPicPr>
          <p:cNvPr id="5" name="Picture 4" descr="A picture containing person, indoor, person, holding&#10;&#10;Description automatically generated">
            <a:extLst>
              <a:ext uri="{FF2B5EF4-FFF2-40B4-BE49-F238E27FC236}">
                <a16:creationId xmlns:a16="http://schemas.microsoft.com/office/drawing/2014/main" id="{390DF04B-9AD7-DC4D-9141-6A435B0B074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8238" y="1628800"/>
            <a:ext cx="6907523" cy="4610022"/>
          </a:xfrm>
          <a:prstGeom prst="roundRect">
            <a:avLst/>
          </a:prstGeom>
        </p:spPr>
      </p:pic>
      <p:pic>
        <p:nvPicPr>
          <p:cNvPr id="8" name="Whole Class">
            <a:extLst>
              <a:ext uri="{FF2B5EF4-FFF2-40B4-BE49-F238E27FC236}">
                <a16:creationId xmlns:a16="http://schemas.microsoft.com/office/drawing/2014/main" id="{A1835E88-556B-2342-9D40-B3408187757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8774" y="494781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956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9FCB78-EA5C-2649-AD33-98A1A525FE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What Do Families Do?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B74C063-A836-654B-AB16-74DA52337FB8}"/>
              </a:ext>
            </a:extLst>
          </p:cNvPr>
          <p:cNvSpPr/>
          <p:nvPr/>
        </p:nvSpPr>
        <p:spPr>
          <a:xfrm>
            <a:off x="1732047" y="1200633"/>
            <a:ext cx="56703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dirty="0"/>
              <a:t>Family members look after each other.</a:t>
            </a:r>
          </a:p>
          <a:p>
            <a:pPr lvl="0" algn="ctr"/>
            <a:endParaRPr lang="en-GB" dirty="0"/>
          </a:p>
        </p:txBody>
      </p:sp>
      <p:pic>
        <p:nvPicPr>
          <p:cNvPr id="6" name="Picture 5" descr="A monkey sitting on top of a grass covered field&#10;&#10;Description automatically generated">
            <a:extLst>
              <a:ext uri="{FF2B5EF4-FFF2-40B4-BE49-F238E27FC236}">
                <a16:creationId xmlns:a16="http://schemas.microsoft.com/office/drawing/2014/main" id="{A2E0A9CA-745A-5646-B341-42763822921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8987" y="1576786"/>
            <a:ext cx="7176496" cy="4761904"/>
          </a:xfrm>
          <a:prstGeom prst="roundRect">
            <a:avLst/>
          </a:prstGeom>
        </p:spPr>
      </p:pic>
      <p:pic>
        <p:nvPicPr>
          <p:cNvPr id="8" name="Whole Class">
            <a:extLst>
              <a:ext uri="{FF2B5EF4-FFF2-40B4-BE49-F238E27FC236}">
                <a16:creationId xmlns:a16="http://schemas.microsoft.com/office/drawing/2014/main" id="{97389437-6FB0-774E-BF74-9C7E5BF219F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8774" y="494781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466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9FCB78-EA5C-2649-AD33-98A1A525FE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What Do Families Do?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B74C063-A836-654B-AB16-74DA52337FB8}"/>
              </a:ext>
            </a:extLst>
          </p:cNvPr>
          <p:cNvSpPr/>
          <p:nvPr/>
        </p:nvSpPr>
        <p:spPr>
          <a:xfrm>
            <a:off x="1732047" y="1200633"/>
            <a:ext cx="56703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dirty="0"/>
              <a:t>Families celebrate special occasions together.</a:t>
            </a:r>
          </a:p>
          <a:p>
            <a:pPr lvl="0" algn="ctr"/>
            <a:endParaRPr lang="en-GB" dirty="0"/>
          </a:p>
        </p:txBody>
      </p:sp>
      <p:pic>
        <p:nvPicPr>
          <p:cNvPr id="5" name="Picture 4" descr="A group of people standing in front of a birthday cake&#10;&#10;Description automatically generated">
            <a:extLst>
              <a:ext uri="{FF2B5EF4-FFF2-40B4-BE49-F238E27FC236}">
                <a16:creationId xmlns:a16="http://schemas.microsoft.com/office/drawing/2014/main" id="{F0CEE670-703A-294A-BF12-1F49A7E4C35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6732" y="1700808"/>
            <a:ext cx="6630535" cy="4425161"/>
          </a:xfrm>
          <a:prstGeom prst="roundRect">
            <a:avLst/>
          </a:prstGeom>
        </p:spPr>
      </p:pic>
      <p:pic>
        <p:nvPicPr>
          <p:cNvPr id="8" name="Whole Class">
            <a:extLst>
              <a:ext uri="{FF2B5EF4-FFF2-40B4-BE49-F238E27FC236}">
                <a16:creationId xmlns:a16="http://schemas.microsoft.com/office/drawing/2014/main" id="{068E5BEE-21A2-0043-98D7-8B20C2E6CFB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8774" y="494781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989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9345F-599A-3E44-B671-196AA570E9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76672"/>
            <a:ext cx="9011346" cy="994306"/>
          </a:xfrm>
        </p:spPr>
        <p:txBody>
          <a:bodyPr/>
          <a:lstStyle/>
          <a:p>
            <a:pPr lvl="0">
              <a:spcBef>
                <a:spcPts val="0"/>
              </a:spcBef>
            </a:pPr>
            <a:r>
              <a:rPr lang="en-GB" dirty="0">
                <a:latin typeface="+mn-lt"/>
              </a:rPr>
              <a:t>Good Times and Bad Times</a:t>
            </a:r>
            <a:endParaRPr lang="en-US" dirty="0">
              <a:latin typeface="+mn-lt"/>
            </a:endParaRPr>
          </a:p>
        </p:txBody>
      </p:sp>
      <p:pic>
        <p:nvPicPr>
          <p:cNvPr id="3" name="Pairs">
            <a:extLst>
              <a:ext uri="{FF2B5EF4-FFF2-40B4-BE49-F238E27FC236}">
                <a16:creationId xmlns:a16="http://schemas.microsoft.com/office/drawing/2014/main" id="{BE9A292E-2724-2043-8B7E-A5A8FD4C13E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0352" y="541825"/>
            <a:ext cx="864000" cy="864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6C3F7BE-8DC7-2249-BA69-82CD885FCFE4}"/>
              </a:ext>
            </a:extLst>
          </p:cNvPr>
          <p:cNvSpPr/>
          <p:nvPr/>
        </p:nvSpPr>
        <p:spPr>
          <a:xfrm>
            <a:off x="694202" y="1498304"/>
            <a:ext cx="775559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dirty="0"/>
              <a:t>There are so many fun, happy things to do and share with our families.</a:t>
            </a:r>
          </a:p>
          <a:p>
            <a:pPr lvl="0"/>
            <a:endParaRPr lang="en-GB" dirty="0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2A4BFF63-3B52-004B-AA6C-1598CE602DD8}"/>
              </a:ext>
            </a:extLst>
          </p:cNvPr>
          <p:cNvSpPr/>
          <p:nvPr/>
        </p:nvSpPr>
        <p:spPr>
          <a:xfrm>
            <a:off x="612664" y="2064501"/>
            <a:ext cx="7918671" cy="1200330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GB" dirty="0"/>
          </a:p>
          <a:p>
            <a:pPr lvl="0" algn="ctr"/>
            <a:r>
              <a:rPr lang="en-GB" dirty="0"/>
              <a:t>Sometimes though, families go through tough times together.</a:t>
            </a:r>
          </a:p>
          <a:p>
            <a:pPr lvl="0" algn="ctr"/>
            <a:r>
              <a:rPr lang="en-GB" dirty="0"/>
              <a:t>It’s important to look after each other when something difficult or sad happens.</a:t>
            </a:r>
          </a:p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F1FCDAD-0342-5E46-8820-E290171F9B58}"/>
              </a:ext>
            </a:extLst>
          </p:cNvPr>
          <p:cNvSpPr/>
          <p:nvPr/>
        </p:nvSpPr>
        <p:spPr>
          <a:xfrm>
            <a:off x="628272" y="3805452"/>
            <a:ext cx="52827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dirty="0"/>
              <a:t>Sometimes, we need to talk to someone who isn’t in our family and ask for help when something about our families is upsetting or worrying us.</a:t>
            </a:r>
          </a:p>
        </p:txBody>
      </p:sp>
      <p:pic>
        <p:nvPicPr>
          <p:cNvPr id="9" name="Picture 8" descr="A picture containing toy, window&#10;&#10;Description automatically generated">
            <a:extLst>
              <a:ext uri="{FF2B5EF4-FFF2-40B4-BE49-F238E27FC236}">
                <a16:creationId xmlns:a16="http://schemas.microsoft.com/office/drawing/2014/main" id="{36968D83-6DE0-AE46-BAEB-C5C09641B09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24128" y="2870410"/>
            <a:ext cx="2549106" cy="3445765"/>
          </a:xfrm>
          <a:prstGeom prst="rect">
            <a:avLst/>
          </a:prstGeom>
        </p:spPr>
      </p:pic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A1084197-2177-B641-840C-1A32751FCFAE}"/>
              </a:ext>
            </a:extLst>
          </p:cNvPr>
          <p:cNvSpPr/>
          <p:nvPr/>
        </p:nvSpPr>
        <p:spPr>
          <a:xfrm>
            <a:off x="694202" y="5387313"/>
            <a:ext cx="7660570" cy="792088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en-GB" dirty="0"/>
          </a:p>
          <a:p>
            <a:pPr lvl="0"/>
            <a:r>
              <a:rPr lang="en-GB" dirty="0"/>
              <a:t>Let’s meet some children who are going through some difficult times.</a:t>
            </a:r>
          </a:p>
          <a:p>
            <a:pPr lvl="0"/>
            <a:r>
              <a:rPr lang="en-GB" dirty="0"/>
              <a:t>You can talk to your talk partner about what you think they should do.</a:t>
            </a: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2398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9345F-599A-3E44-B671-196AA570E9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76672"/>
            <a:ext cx="9011346" cy="994306"/>
          </a:xfrm>
        </p:spPr>
        <p:txBody>
          <a:bodyPr/>
          <a:lstStyle/>
          <a:p>
            <a:pPr lvl="0">
              <a:spcBef>
                <a:spcPts val="0"/>
              </a:spcBef>
            </a:pPr>
            <a:r>
              <a:rPr lang="en-GB" dirty="0">
                <a:latin typeface="+mn-lt"/>
              </a:rPr>
              <a:t>Good Times and Bad Times</a:t>
            </a:r>
            <a:endParaRPr lang="en-US" dirty="0">
              <a:latin typeface="+mn-lt"/>
            </a:endParaRPr>
          </a:p>
        </p:txBody>
      </p:sp>
      <p:pic>
        <p:nvPicPr>
          <p:cNvPr id="3" name="Pairs">
            <a:extLst>
              <a:ext uri="{FF2B5EF4-FFF2-40B4-BE49-F238E27FC236}">
                <a16:creationId xmlns:a16="http://schemas.microsoft.com/office/drawing/2014/main" id="{BE9A292E-2724-2043-8B7E-A5A8FD4C13E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0352" y="541825"/>
            <a:ext cx="864000" cy="864000"/>
          </a:xfrm>
          <a:prstGeom prst="rect">
            <a:avLst/>
          </a:prstGeom>
        </p:spPr>
      </p:pic>
      <p:pic>
        <p:nvPicPr>
          <p:cNvPr id="11" name="Picture 10" descr="A picture containing clock, drawing&#10;&#10;Description automatically generated">
            <a:extLst>
              <a:ext uri="{FF2B5EF4-FFF2-40B4-BE49-F238E27FC236}">
                <a16:creationId xmlns:a16="http://schemas.microsoft.com/office/drawing/2014/main" id="{F961CA68-BCD5-0B4D-A2B5-2EA1CF71C57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2240" y="2292078"/>
            <a:ext cx="1502177" cy="4024097"/>
          </a:xfrm>
          <a:prstGeom prst="rect">
            <a:avLst/>
          </a:prstGeom>
        </p:spPr>
      </p:pic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61E8386A-6277-0146-8CBD-E9D82BD755EB}"/>
              </a:ext>
            </a:extLst>
          </p:cNvPr>
          <p:cNvSpPr/>
          <p:nvPr/>
        </p:nvSpPr>
        <p:spPr>
          <a:xfrm>
            <a:off x="909583" y="1556792"/>
            <a:ext cx="5287832" cy="3024336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lvl="0" algn="ctr"/>
            <a:r>
              <a:rPr lang="en-GB" dirty="0"/>
              <a:t>Mourib is worried about his mum. She has been poorly for quite a long time and has had lots of appointments at the hospital recently.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She isn’t able to do many jobs at home now and there is no other grown-up living with him, his mum and his sister. Nan sometimes comes round to help when she’s not working.</a:t>
            </a:r>
          </a:p>
          <a:p>
            <a:pPr algn="ctr"/>
            <a:endParaRPr lang="en-US" dirty="0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F9D84849-F387-7C46-850E-FA8753F75460}"/>
              </a:ext>
            </a:extLst>
          </p:cNvPr>
          <p:cNvGrpSpPr/>
          <p:nvPr/>
        </p:nvGrpSpPr>
        <p:grpSpPr>
          <a:xfrm>
            <a:off x="401153" y="5169411"/>
            <a:ext cx="5774526" cy="914400"/>
            <a:chOff x="401153" y="5169411"/>
            <a:chExt cx="5774526" cy="914400"/>
          </a:xfrm>
        </p:grpSpPr>
        <p:pic>
          <p:nvPicPr>
            <p:cNvPr id="16" name="Graphic 15" descr="Question mark">
              <a:extLst>
                <a:ext uri="{FF2B5EF4-FFF2-40B4-BE49-F238E27FC236}">
                  <a16:creationId xmlns:a16="http://schemas.microsoft.com/office/drawing/2014/main" id="{C67565C2-C823-7D4B-8F9C-09605395AF6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5261279" y="5169411"/>
              <a:ext cx="914400" cy="914400"/>
            </a:xfrm>
            <a:prstGeom prst="rect">
              <a:avLst/>
            </a:prstGeom>
          </p:spPr>
        </p:pic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1FCB9FD9-5ECD-6F40-81EC-60BC5E4942A9}"/>
                </a:ext>
              </a:extLst>
            </p:cNvPr>
            <p:cNvSpPr/>
            <p:nvPr/>
          </p:nvSpPr>
          <p:spPr>
            <a:xfrm>
              <a:off x="401153" y="5181602"/>
              <a:ext cx="540060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endParaRPr lang="en-GB" dirty="0"/>
            </a:p>
            <a:p>
              <a:pPr algn="ctr"/>
              <a:r>
                <a:rPr lang="en-GB" dirty="0"/>
                <a:t>Who could Mourib talk to about his concerns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2688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9345F-599A-3E44-B671-196AA570E9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76672"/>
            <a:ext cx="9011346" cy="994306"/>
          </a:xfrm>
        </p:spPr>
        <p:txBody>
          <a:bodyPr/>
          <a:lstStyle/>
          <a:p>
            <a:pPr lvl="0">
              <a:spcBef>
                <a:spcPts val="0"/>
              </a:spcBef>
            </a:pPr>
            <a:r>
              <a:rPr lang="en-GB" dirty="0">
                <a:latin typeface="+mn-lt"/>
              </a:rPr>
              <a:t>Good Times and Bad Times</a:t>
            </a:r>
            <a:endParaRPr lang="en-US" dirty="0">
              <a:latin typeface="+mn-lt"/>
            </a:endParaRPr>
          </a:p>
        </p:txBody>
      </p:sp>
      <p:pic>
        <p:nvPicPr>
          <p:cNvPr id="3" name="Pairs">
            <a:extLst>
              <a:ext uri="{FF2B5EF4-FFF2-40B4-BE49-F238E27FC236}">
                <a16:creationId xmlns:a16="http://schemas.microsoft.com/office/drawing/2014/main" id="{BE9A292E-2724-2043-8B7E-A5A8FD4C13E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0352" y="541825"/>
            <a:ext cx="864000" cy="864000"/>
          </a:xfrm>
          <a:prstGeom prst="rect">
            <a:avLst/>
          </a:prstGeom>
        </p:spPr>
      </p:pic>
      <p:pic>
        <p:nvPicPr>
          <p:cNvPr id="5" name="Picture 4" descr="A picture containing toy, doll, window&#10;&#10;Description automatically generated">
            <a:extLst>
              <a:ext uri="{FF2B5EF4-FFF2-40B4-BE49-F238E27FC236}">
                <a16:creationId xmlns:a16="http://schemas.microsoft.com/office/drawing/2014/main" id="{07D45AD7-D85E-944E-A4A9-6C9ADE91B8A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8184" y="1772816"/>
            <a:ext cx="1694657" cy="4365104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9DDB4EFA-30FD-B14B-A0C9-2B25D0AA0F46}"/>
              </a:ext>
            </a:extLst>
          </p:cNvPr>
          <p:cNvSpPr/>
          <p:nvPr/>
        </p:nvSpPr>
        <p:spPr>
          <a:xfrm>
            <a:off x="971600" y="1628800"/>
            <a:ext cx="4824536" cy="3312368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Florence is finding it really stressful at home. She almost dreads the end of the school day.</a:t>
            </a:r>
          </a:p>
          <a:p>
            <a:pPr algn="ctr"/>
            <a:endParaRPr lang="en-GB" dirty="0"/>
          </a:p>
          <a:p>
            <a:pPr lvl="0" algn="ctr"/>
            <a:r>
              <a:rPr lang="en-GB" dirty="0"/>
              <a:t>At home, Florence’s parents are arguing a lot. They get very angry, shout at each other and slam doors. Florence hides in her room most of the time. Sometimes she gets shouted at too.</a:t>
            </a:r>
          </a:p>
          <a:p>
            <a:pPr lvl="0"/>
            <a:endParaRPr lang="en-GB" dirty="0"/>
          </a:p>
          <a:p>
            <a:pPr algn="ctr"/>
            <a:endParaRPr lang="en-GB" dirty="0"/>
          </a:p>
          <a:p>
            <a:pPr algn="ctr"/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507EA719-2E4D-D143-AE5D-230E1A6B1620}"/>
              </a:ext>
            </a:extLst>
          </p:cNvPr>
          <p:cNvGrpSpPr/>
          <p:nvPr/>
        </p:nvGrpSpPr>
        <p:grpSpPr>
          <a:xfrm>
            <a:off x="971600" y="5132110"/>
            <a:ext cx="4824536" cy="1164436"/>
            <a:chOff x="971600" y="5132110"/>
            <a:chExt cx="4824536" cy="1164436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18624DAA-0BD0-DA4B-9DB1-A563D8A51C80}"/>
                </a:ext>
              </a:extLst>
            </p:cNvPr>
            <p:cNvSpPr/>
            <p:nvPr/>
          </p:nvSpPr>
          <p:spPr>
            <a:xfrm>
              <a:off x="971600" y="5373216"/>
              <a:ext cx="4536504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GB" dirty="0"/>
                <a:t>Is there anyone Florence could talk to about how difficult things are at home</a:t>
              </a:r>
            </a:p>
            <a:p>
              <a:pPr lvl="0"/>
              <a:endParaRPr lang="en-GB" dirty="0"/>
            </a:p>
          </p:txBody>
        </p:sp>
        <p:pic>
          <p:nvPicPr>
            <p:cNvPr id="14" name="Graphic 13" descr="Question mark">
              <a:extLst>
                <a:ext uri="{FF2B5EF4-FFF2-40B4-BE49-F238E27FC236}">
                  <a16:creationId xmlns:a16="http://schemas.microsoft.com/office/drawing/2014/main" id="{F9090C85-4710-6C44-8CF8-37AE7FEF69E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4881736" y="5132110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6041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9345F-599A-3E44-B671-196AA570E9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76672"/>
            <a:ext cx="9011346" cy="994306"/>
          </a:xfrm>
        </p:spPr>
        <p:txBody>
          <a:bodyPr/>
          <a:lstStyle/>
          <a:p>
            <a:pPr lvl="0">
              <a:spcBef>
                <a:spcPts val="0"/>
              </a:spcBef>
            </a:pPr>
            <a:r>
              <a:rPr lang="en-GB" dirty="0">
                <a:latin typeface="+mn-lt"/>
              </a:rPr>
              <a:t>Good Times and Bad Times</a:t>
            </a:r>
            <a:endParaRPr lang="en-US" dirty="0">
              <a:latin typeface="+mn-lt"/>
            </a:endParaRPr>
          </a:p>
        </p:txBody>
      </p:sp>
      <p:pic>
        <p:nvPicPr>
          <p:cNvPr id="3" name="Pairs">
            <a:extLst>
              <a:ext uri="{FF2B5EF4-FFF2-40B4-BE49-F238E27FC236}">
                <a16:creationId xmlns:a16="http://schemas.microsoft.com/office/drawing/2014/main" id="{BE9A292E-2724-2043-8B7E-A5A8FD4C13E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0352" y="541825"/>
            <a:ext cx="864000" cy="864000"/>
          </a:xfrm>
          <a:prstGeom prst="rect">
            <a:avLst/>
          </a:prstGeo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65C15897-BAF6-F04C-9FDA-A1862939FE24}"/>
              </a:ext>
            </a:extLst>
          </p:cNvPr>
          <p:cNvSpPr/>
          <p:nvPr/>
        </p:nvSpPr>
        <p:spPr>
          <a:xfrm>
            <a:off x="904804" y="1798489"/>
            <a:ext cx="4932548" cy="3261021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en-GB" dirty="0"/>
          </a:p>
          <a:p>
            <a:pPr lvl="0"/>
            <a:r>
              <a:rPr lang="en-GB" dirty="0"/>
              <a:t>It’s important to know that there is always someone to talk to outside of your family if you have any worries or concerns about your family.</a:t>
            </a:r>
          </a:p>
          <a:p>
            <a:pPr lvl="0"/>
            <a:endParaRPr lang="en-GB" dirty="0"/>
          </a:p>
          <a:p>
            <a:pPr lvl="0"/>
            <a:r>
              <a:rPr lang="en-GB" dirty="0"/>
              <a:t>Adults at school are good people to talk to and can help if anything about your family is making you unhappy or worried.</a:t>
            </a:r>
          </a:p>
          <a:p>
            <a:pPr algn="ctr"/>
            <a:endParaRPr lang="en-US" dirty="0"/>
          </a:p>
        </p:txBody>
      </p:sp>
      <p:pic>
        <p:nvPicPr>
          <p:cNvPr id="9" name="Picture 8" descr="A picture containing toy, doll, mug, clock&#10;&#10;Description automatically generated">
            <a:extLst>
              <a:ext uri="{FF2B5EF4-FFF2-40B4-BE49-F238E27FC236}">
                <a16:creationId xmlns:a16="http://schemas.microsoft.com/office/drawing/2014/main" id="{A45B996E-9DD1-5049-97DE-BB9C15AEBF8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1278" y="2060848"/>
            <a:ext cx="2082526" cy="400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778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screenshot of a cell phone&#10;&#10;Description automatically generated">
            <a:extLst>
              <a:ext uri="{FF2B5EF4-FFF2-40B4-BE49-F238E27FC236}">
                <a16:creationId xmlns:a16="http://schemas.microsoft.com/office/drawing/2014/main" id="{7C3BC4AC-04FF-054E-B10D-9A25FC787C5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84831" y="3290680"/>
            <a:ext cx="3389911" cy="356732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2" charset="0"/>
              </a:rPr>
              <a:t>Same or Different?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6EC0025-0581-404F-B959-71BA8C4E110F}"/>
              </a:ext>
            </a:extLst>
          </p:cNvPr>
          <p:cNvSpPr/>
          <p:nvPr/>
        </p:nvSpPr>
        <p:spPr>
          <a:xfrm>
            <a:off x="1371598" y="1473201"/>
            <a:ext cx="639127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dirty="0"/>
              <a:t>It’s time to play a game with the </a:t>
            </a:r>
            <a:r>
              <a:rPr lang="en-GB" b="1" dirty="0">
                <a:solidFill>
                  <a:schemeClr val="accent1"/>
                </a:solidFill>
              </a:rPr>
              <a:t>Same or Different Cards</a:t>
            </a:r>
            <a:r>
              <a:rPr lang="en-GB" dirty="0"/>
              <a:t>!</a:t>
            </a:r>
          </a:p>
        </p:txBody>
      </p:sp>
      <p:pic>
        <p:nvPicPr>
          <p:cNvPr id="9" name="Picture 8" descr="A screenshot of a cell phone&#10;&#10;Description automatically generated">
            <a:extLst>
              <a:ext uri="{FF2B5EF4-FFF2-40B4-BE49-F238E27FC236}">
                <a16:creationId xmlns:a16="http://schemas.microsoft.com/office/drawing/2014/main" id="{D11F575A-1D3F-CD4C-906B-F5FDFC84B5C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59832" y="3290680"/>
            <a:ext cx="3268791" cy="3567320"/>
          </a:xfrm>
          <a:prstGeom prst="rect">
            <a:avLst/>
          </a:prstGeom>
        </p:spPr>
      </p:pic>
      <p:pic>
        <p:nvPicPr>
          <p:cNvPr id="7" name="Picture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42E2A04B-F87A-1049-9B34-251ED06E5C5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986" y="3290680"/>
            <a:ext cx="3389911" cy="3567320"/>
          </a:xfrm>
          <a:prstGeom prst="rect">
            <a:avLst/>
          </a:prstGeom>
        </p:spPr>
      </p:pic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7DA10E69-53BF-2747-B027-D5DFB565FC28}"/>
              </a:ext>
            </a:extLst>
          </p:cNvPr>
          <p:cNvSpPr/>
          <p:nvPr/>
        </p:nvSpPr>
        <p:spPr>
          <a:xfrm>
            <a:off x="822818" y="1268760"/>
            <a:ext cx="7488832" cy="187220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GB" dirty="0"/>
          </a:p>
          <a:p>
            <a:pPr lvl="0" algn="ctr"/>
            <a:r>
              <a:rPr lang="en-GB" dirty="0"/>
              <a:t>Read the questions on the cards with your talk partner and if your answer is </a:t>
            </a:r>
            <a:r>
              <a:rPr lang="en-GB"/>
              <a:t>the same, put </a:t>
            </a:r>
            <a:r>
              <a:rPr lang="en-GB" dirty="0"/>
              <a:t>them in one pile. If your answer is different, put the card in another pile. </a:t>
            </a:r>
          </a:p>
          <a:p>
            <a:pPr lvl="0" algn="ctr"/>
            <a:endParaRPr lang="en-GB" dirty="0"/>
          </a:p>
          <a:p>
            <a:pPr lvl="0" algn="ctr"/>
            <a:r>
              <a:rPr lang="en-GB" dirty="0"/>
              <a:t>Let’s see how many similarities and differences there are.</a:t>
            </a:r>
          </a:p>
          <a:p>
            <a:pPr algn="ctr"/>
            <a:endParaRPr lang="en-US" dirty="0"/>
          </a:p>
        </p:txBody>
      </p:sp>
      <p:pic>
        <p:nvPicPr>
          <p:cNvPr id="14" name="Pairs">
            <a:extLst>
              <a:ext uri="{FF2B5EF4-FFF2-40B4-BE49-F238E27FC236}">
                <a16:creationId xmlns:a16="http://schemas.microsoft.com/office/drawing/2014/main" id="{65FEA1CC-1F0E-1C46-AE80-3A51B8846B33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56727" y="506981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810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0000" y="543600"/>
            <a:ext cx="864000" cy="864000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11A79BCC-850E-5048-8D29-18FE568C34DB}"/>
              </a:ext>
            </a:extLst>
          </p:cNvPr>
          <p:cNvSpPr/>
          <p:nvPr/>
        </p:nvSpPr>
        <p:spPr>
          <a:xfrm>
            <a:off x="925382" y="1082849"/>
            <a:ext cx="2232248" cy="2088232"/>
          </a:xfrm>
          <a:prstGeom prst="ellipse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FFFF"/>
              </a:solidFill>
            </a:endParaRPr>
          </a:p>
          <a:p>
            <a:pPr algn="ctr"/>
            <a:r>
              <a:rPr lang="en-GB" dirty="0">
                <a:solidFill>
                  <a:srgbClr val="FFFFFF"/>
                </a:solidFill>
              </a:rPr>
              <a:t>What is a family and what makes families special?</a:t>
            </a:r>
          </a:p>
          <a:p>
            <a:pPr algn="ctr"/>
            <a:endParaRPr lang="en-US" dirty="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06845BF3-4E30-7A44-BCFF-7EA7D279B3AA}"/>
              </a:ext>
            </a:extLst>
          </p:cNvPr>
          <p:cNvSpPr/>
          <p:nvPr/>
        </p:nvSpPr>
        <p:spPr>
          <a:xfrm>
            <a:off x="4355976" y="3901805"/>
            <a:ext cx="2445652" cy="2253834"/>
          </a:xfrm>
          <a:prstGeom prst="ellipse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GB" dirty="0">
              <a:solidFill>
                <a:srgbClr val="FFFFFF"/>
              </a:solidFill>
            </a:endParaRPr>
          </a:p>
          <a:p>
            <a:pPr lvl="0" algn="ctr"/>
            <a:r>
              <a:rPr lang="en-GB" dirty="0">
                <a:solidFill>
                  <a:srgbClr val="FFFFFF"/>
                </a:solidFill>
              </a:rPr>
              <a:t>Who can I talk to if something about my family is worrying me?</a:t>
            </a:r>
            <a:endParaRPr lang="en-GB" sz="2800" b="1" dirty="0">
              <a:solidFill>
                <a:srgbClr val="FFFFFF"/>
              </a:solidFill>
              <a:latin typeface="Play"/>
              <a:ea typeface="Play"/>
              <a:cs typeface="Play"/>
              <a:sym typeface="Play"/>
            </a:endParaRPr>
          </a:p>
          <a:p>
            <a:pPr algn="ctr"/>
            <a:endParaRPr lang="en-US" dirty="0"/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B660FDDC-A4BE-4445-AA58-0BACF08C27A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576" y="3573016"/>
            <a:ext cx="3067744" cy="2808312"/>
          </a:xfrm>
          <a:prstGeom prst="rect">
            <a:avLst/>
          </a:prstGeom>
        </p:spPr>
      </p:pic>
      <p:pic>
        <p:nvPicPr>
          <p:cNvPr id="10" name="Picture 9" descr="A picture containing toy, doll, window, mug&#10;&#10;Description automatically generated">
            <a:extLst>
              <a:ext uri="{FF2B5EF4-FFF2-40B4-BE49-F238E27FC236}">
                <a16:creationId xmlns:a16="http://schemas.microsoft.com/office/drawing/2014/main" id="{82BC4B31-9923-B04A-8B60-9DE98624D77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3320" y="578015"/>
            <a:ext cx="2683769" cy="3068960"/>
          </a:xfrm>
          <a:prstGeom prst="rect">
            <a:avLst/>
          </a:prstGeom>
        </p:spPr>
      </p:pic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A3D18523-36A3-9441-AE92-F8AB7E414BF5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7171407" y="2741384"/>
            <a:ext cx="1044313" cy="3573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811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00A7E7"/>
      </a:accent1>
      <a:accent2>
        <a:srgbClr val="F0821A"/>
      </a:accent2>
      <a:accent3>
        <a:srgbClr val="8C368C"/>
      </a:accent3>
      <a:accent4>
        <a:srgbClr val="009640"/>
      </a:accent4>
      <a:accent5>
        <a:srgbClr val="31B7BC"/>
      </a:accent5>
      <a:accent6>
        <a:srgbClr val="F9B000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Lesson Presentation Template V4" id="{34BD6B98-3EA3-4DDC-BF30-0DD614605F0E}" vid="{730DBCA2-ACC5-4DED-BEDD-446C3CF0880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219</TotalTime>
  <Words>782</Words>
  <Application>Microsoft Office PowerPoint</Application>
  <PresentationFormat>On-screen Show (4:3)</PresentationFormat>
  <Paragraphs>113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Roboto</vt:lpstr>
      <vt:lpstr>Twinkl SemiBold</vt:lpstr>
      <vt:lpstr>Twinkl</vt:lpstr>
      <vt:lpstr>Play</vt:lpstr>
      <vt:lpstr>Arial</vt:lpstr>
      <vt:lpstr>Office Theme</vt:lpstr>
      <vt:lpstr>PowerPoint Presentation</vt:lpstr>
      <vt:lpstr>PowerPoint Presentation</vt:lpstr>
      <vt:lpstr>PowerPoint Presentation</vt:lpstr>
      <vt:lpstr>Who’s in a Family?</vt:lpstr>
      <vt:lpstr>Who’s in a Family?</vt:lpstr>
      <vt:lpstr>Different Families</vt:lpstr>
      <vt:lpstr>Different Families</vt:lpstr>
      <vt:lpstr>Different Families</vt:lpstr>
      <vt:lpstr>What Do Families Do?</vt:lpstr>
      <vt:lpstr>What Do Families Do?</vt:lpstr>
      <vt:lpstr>What Do Families Do?</vt:lpstr>
      <vt:lpstr>What Do Families Do?</vt:lpstr>
      <vt:lpstr>What Do Families Do?</vt:lpstr>
      <vt:lpstr>What Do Families Do?</vt:lpstr>
      <vt:lpstr>What Do Families Do?</vt:lpstr>
      <vt:lpstr>What Do Families Do?</vt:lpstr>
      <vt:lpstr>Good Times and Bad Times</vt:lpstr>
      <vt:lpstr>Good Times and Bad Times</vt:lpstr>
      <vt:lpstr>Good Times and Bad Times</vt:lpstr>
      <vt:lpstr>Good Times and Bad Times</vt:lpstr>
      <vt:lpstr>Same or Different?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PSHE and Citizenship</dc:title>
  <dc:creator>Wheeler, Libby</dc:creator>
  <cp:lastModifiedBy>Stephanie Ngenda</cp:lastModifiedBy>
  <cp:revision>20</cp:revision>
  <dcterms:created xsi:type="dcterms:W3CDTF">2020-07-15T12:29:34Z</dcterms:created>
  <dcterms:modified xsi:type="dcterms:W3CDTF">2021-05-27T09:22:32Z</dcterms:modified>
</cp:coreProperties>
</file>